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handoutMasterIdLst>
    <p:handoutMasterId r:id="rId15"/>
  </p:handoutMasterIdLst>
  <p:sldIdLst>
    <p:sldId id="257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8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2/5/2023 pm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r">
              <a:defRPr sz="1200"/>
            </a:lvl1pPr>
          </a:lstStyle>
          <a:p>
            <a:fld id="{3E6ED9E5-432A-468D-855E-87D24753DAA8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r">
              <a:defRPr sz="1200"/>
            </a:lvl1pPr>
          </a:lstStyle>
          <a:p>
            <a:r>
              <a:rPr lang="en-US"/>
              <a:t>2/5/2023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4" tIns="48327" rIns="96654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54" tIns="48327" rIns="96654" bIns="4832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r">
              <a:defRPr sz="1200"/>
            </a:lvl1pPr>
          </a:lstStyle>
          <a:p>
            <a:fld id="{0288B0FA-A2CA-406B-8A72-518B6FA2E8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C34DA2-B011-4D87-B8BC-DDE8D2A12077}" type="slidenum">
              <a:rPr lang="en-US">
                <a:solidFill>
                  <a:prstClr val="black"/>
                </a:solidFill>
                <a:latin typeface="Arial" pitchFamily="34" charset="0"/>
              </a:rPr>
              <a:pPr/>
              <a:t>1</a:t>
            </a:fld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3CFA6E-ADD5-8491-A85A-FC2EAFC86F2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2/5/2023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067C0A-7E16-EDC9-6573-0D3CA5E268B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5-00332_grey-bar.png"/>
          <p:cNvPicPr>
            <a:picLocks noChangeAspect="1"/>
          </p:cNvPicPr>
          <p:nvPr/>
        </p:nvPicPr>
        <p:blipFill>
          <a:blip r:embed="rId3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881735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-238125" y="5623686"/>
            <a:ext cx="8696325" cy="190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4803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433604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5-00332_grey-bar.png"/>
          <p:cNvPicPr>
            <a:picLocks noChangeAspect="1"/>
          </p:cNvPicPr>
          <p:nvPr/>
        </p:nvPicPr>
        <p:blipFill>
          <a:blip r:embed="rId2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2356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048000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-238125" y="5623432"/>
            <a:ext cx="8696325" cy="19050"/>
          </a:xfrm>
          <a:prstGeom prst="rect">
            <a:avLst/>
          </a:prstGeom>
          <a:noFill/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072886" y="4572000"/>
            <a:ext cx="7690114" cy="1066800"/>
          </a:xfrm>
          <a:effectLst>
            <a:reflection blurRad="6350" stA="52000" endA="300" endPos="35000" dir="5400000" sy="-100000" algn="bl" rotWithShape="0"/>
          </a:effectLst>
        </p:spPr>
        <p:txBody>
          <a:bodyPr anchor="t" anchorCtr="0">
            <a:noAutofit/>
            <a:scene3d>
              <a:camera prst="orthographicFront"/>
              <a:lightRig rig="flat" dir="t"/>
            </a:scene3d>
            <a:sp3d>
              <a:contourClr>
                <a:schemeClr val="accent4">
                  <a:lumMod val="50000"/>
                </a:schemeClr>
              </a:contourClr>
            </a:sp3d>
          </a:bodyPr>
          <a:lstStyle>
            <a:lvl1pPr marL="0" indent="0" algn="r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  <p:extLst>
      <p:ext uri="{BB962C8B-B14F-4D97-AF65-F5344CB8AC3E}">
        <p14:creationId xmlns:p14="http://schemas.microsoft.com/office/powerpoint/2010/main" val="233962136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5-00332_grey-bar.png"/>
          <p:cNvPicPr>
            <a:picLocks noChangeAspect="1"/>
          </p:cNvPicPr>
          <p:nvPr/>
        </p:nvPicPr>
        <p:blipFill>
          <a:blip r:embed="rId2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2356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048000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-238125" y="5623432"/>
            <a:ext cx="8696325" cy="19050"/>
          </a:xfrm>
          <a:prstGeom prst="rect">
            <a:avLst/>
          </a:prstGeom>
          <a:noFill/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072886" y="4572000"/>
            <a:ext cx="7690114" cy="1066800"/>
          </a:xfrm>
          <a:effectLst>
            <a:reflection blurRad="6350" stA="52000" endA="300" endPos="35000" dir="5400000" sy="-100000" algn="bl" rotWithShape="0"/>
          </a:effectLst>
        </p:spPr>
        <p:txBody>
          <a:bodyPr anchor="t" anchorCtr="0">
            <a:noAutofit/>
            <a:scene3d>
              <a:camera prst="orthographicFront"/>
              <a:lightRig rig="flat" dir="t"/>
            </a:scene3d>
            <a:sp3d>
              <a:contourClr>
                <a:schemeClr val="accent4">
                  <a:lumMod val="50000"/>
                </a:schemeClr>
              </a:contourClr>
            </a:sp3d>
          </a:bodyPr>
          <a:lstStyle>
            <a:lvl1pPr marL="0" indent="0" algn="r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  <p:extLst>
      <p:ext uri="{BB962C8B-B14F-4D97-AF65-F5344CB8AC3E}">
        <p14:creationId xmlns:p14="http://schemas.microsoft.com/office/powerpoint/2010/main" val="2241611353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537552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34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899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287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8505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69575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2080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chemeClr val="accent2">
                  <a:lumMod val="50000"/>
                </a:schemeClr>
              </a:gs>
              <a:gs pos="36000">
                <a:schemeClr val="accent2">
                  <a:lumMod val="75000"/>
                </a:schemeClr>
              </a:gs>
              <a:gs pos="86000">
                <a:schemeClr val="accent2">
                  <a:lumMod val="50000"/>
                </a:schemeClr>
              </a:gs>
            </a:gsLst>
            <a:lin ang="5400000" scaled="0"/>
            <a:tileRect/>
          </a:gradFill>
          <a:effectLst/>
          <a:latin typeface="+mj-lt"/>
          <a:ea typeface="+mn-ea"/>
          <a:cs typeface="Arial" charset="0"/>
        </a:defRPr>
      </a:lvl1pPr>
    </p:titleStyle>
    <p:bodyStyle>
      <a:lvl1pPr marL="460375" indent="-4603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854075" indent="-39370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258888" indent="-404813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55763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4pPr>
      <a:lvl5pPr marL="1941513" indent="-4000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" y="1295400"/>
            <a:ext cx="7924800" cy="830997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6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</a:t>
            </a:r>
            <a:r>
              <a:rPr lang="en-U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Joy Of Thy Salvation</a:t>
            </a:r>
            <a:r>
              <a:rPr lang="en-US" sz="6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”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590800"/>
            <a:ext cx="7924800" cy="1828193"/>
          </a:xfrm>
          <a:effectLst>
            <a:outerShdw dist="17961" dir="2700000" algn="ctr" rotWithShape="0">
              <a:srgbClr val="292929"/>
            </a:outerShdw>
          </a:effectLst>
        </p:spPr>
        <p:txBody>
          <a:bodyPr>
            <a:spAutoFit/>
          </a:bodyPr>
          <a:lstStyle/>
          <a:p>
            <a:pPr eaLnBrk="1" hangingPunct="1"/>
            <a:r>
              <a:rPr lang="en-US" sz="3600" dirty="0">
                <a:latin typeface="Verdana" pitchFamily="34" charset="0"/>
              </a:rPr>
              <a:t>2 Samuel 11:1-27</a:t>
            </a:r>
          </a:p>
          <a:p>
            <a:pPr algn="l" eaLnBrk="1" hangingPunct="1"/>
            <a:r>
              <a:rPr lang="en-US" sz="3200" dirty="0">
                <a:latin typeface="Verdana" pitchFamily="34" charset="0"/>
              </a:rPr>
              <a:t>Psalms 51:12, </a:t>
            </a:r>
            <a:r>
              <a:rPr lang="en-US" sz="3200" i="1" dirty="0">
                <a:latin typeface="Verdana" pitchFamily="34" charset="0"/>
              </a:rPr>
              <a:t>“Restore unto me THE JOY OF THY SALVATION; and uphold me with a willing spirit.” ASV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582C5A8-D51C-414E-BA98-86628B3D5658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1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The Joy Of My Salvation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305800" cy="4578176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500" b="1" u="sng" dirty="0"/>
              <a:t>The Importance Of Joy</a:t>
            </a:r>
          </a:p>
          <a:p>
            <a:r>
              <a:rPr lang="en-US" sz="2800" dirty="0"/>
              <a:t>Joy is an essential element in the kingdom of God. Romans 14:17</a:t>
            </a:r>
          </a:p>
          <a:p>
            <a:r>
              <a:rPr lang="en-US" sz="2800" dirty="0"/>
              <a:t>Joy lightens the burden of the trials of life.</a:t>
            </a:r>
            <a:br>
              <a:rPr lang="en-US" sz="2800" dirty="0"/>
            </a:br>
            <a:r>
              <a:rPr lang="en-US" sz="2800" dirty="0"/>
              <a:t>1 Peter 5:6-9</a:t>
            </a:r>
          </a:p>
          <a:p>
            <a:r>
              <a:rPr lang="en-US" sz="2800" dirty="0"/>
              <a:t>Shown in the way we SING. cf. Hebrews 13:15</a:t>
            </a:r>
          </a:p>
          <a:p>
            <a:r>
              <a:rPr lang="en-US" sz="2800" dirty="0"/>
              <a:t>Shown in the way we PRAY. Matthew 6:5ff; John 16:24</a:t>
            </a:r>
          </a:p>
          <a:p>
            <a:r>
              <a:rPr lang="en-US" sz="2800" dirty="0"/>
              <a:t>Shown in the way we STUDY. cf. Ephesians 1:15ff</a:t>
            </a:r>
          </a:p>
          <a:p>
            <a:r>
              <a:rPr lang="en-US" sz="2800" dirty="0"/>
              <a:t>Shown in the way we TEACH. Ephesians 3:8-9</a:t>
            </a:r>
          </a:p>
          <a:p>
            <a:r>
              <a:rPr lang="en-US" sz="2800" dirty="0"/>
              <a:t>Shown in the way we GIVE. 2 Corinthians 9:6-8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8C885E7-75C6-4151-AF0C-8A2C651AD41A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10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The Joy Of My Salvation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3422475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4000" b="1" u="sng" dirty="0"/>
              <a:t>Consequences Of Losing Your Joy</a:t>
            </a:r>
            <a:r>
              <a:rPr lang="en-US" sz="4000" b="1" dirty="0"/>
              <a:t>.</a:t>
            </a:r>
          </a:p>
          <a:p>
            <a:r>
              <a:rPr lang="en-US" sz="3600" dirty="0"/>
              <a:t>Destroy lives.</a:t>
            </a:r>
          </a:p>
          <a:p>
            <a:pPr lvl="1"/>
            <a:r>
              <a:rPr lang="en-US" sz="3200" dirty="0"/>
              <a:t>Families.</a:t>
            </a:r>
          </a:p>
          <a:p>
            <a:r>
              <a:rPr lang="en-US" sz="3600" dirty="0"/>
              <a:t>Scare away anyone who might be interested in the gospel.</a:t>
            </a:r>
          </a:p>
          <a:p>
            <a:r>
              <a:rPr lang="en-US" sz="3600" dirty="0"/>
              <a:t>Lose your soul.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8C885E7-75C6-4151-AF0C-8A2C651AD41A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11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Conclusion: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38273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b="1" u="sng" dirty="0"/>
              <a:t>Jesus and the apostles gave us </a:t>
            </a:r>
            <a:r>
              <a:rPr lang="en-US" sz="4000" b="1" u="sng" dirty="0"/>
              <a:t>words</a:t>
            </a:r>
            <a:r>
              <a:rPr lang="en-US" b="1" u="sng" dirty="0"/>
              <a:t> whereby our </a:t>
            </a:r>
            <a:r>
              <a:rPr lang="en-US" sz="4000" b="1" u="sng" dirty="0"/>
              <a:t>joy </a:t>
            </a:r>
            <a:r>
              <a:rPr lang="en-US" b="1" u="sng" dirty="0"/>
              <a:t>might be made full</a:t>
            </a:r>
            <a:r>
              <a:rPr lang="en-US" b="1" dirty="0"/>
              <a:t>.</a:t>
            </a:r>
          </a:p>
          <a:p>
            <a:r>
              <a:rPr lang="en-US" sz="2800" dirty="0"/>
              <a:t>John 15:11, </a:t>
            </a:r>
            <a:r>
              <a:rPr lang="en-US" sz="2800" i="1" dirty="0"/>
              <a:t>“These things have I spoken unto you, that my joy may be in you, and (</a:t>
            </a:r>
            <a:r>
              <a:rPr lang="en-US" sz="2800" i="1" u="sng" dirty="0"/>
              <a:t>that) your joy may be made full</a:t>
            </a:r>
            <a:r>
              <a:rPr lang="en-US" sz="2800" i="1" dirty="0"/>
              <a:t>.”</a:t>
            </a:r>
          </a:p>
          <a:p>
            <a:r>
              <a:rPr lang="en-US" sz="2800" dirty="0"/>
              <a:t>1 John 1:3-4, </a:t>
            </a:r>
            <a:r>
              <a:rPr lang="en-US" sz="2800" i="1" dirty="0"/>
              <a:t>“… that which we have seen and heard declare we unto you also, that ye also may have fellowship with us: yea, and our fellowship is with the Father, and with his Son Jesus Christ: and these things we write, </a:t>
            </a:r>
            <a:r>
              <a:rPr lang="en-US" sz="2800" i="1" u="sng" dirty="0"/>
              <a:t>that our joy may be made full</a:t>
            </a:r>
            <a:r>
              <a:rPr lang="en-US" sz="2800" i="1" dirty="0"/>
              <a:t>.”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8C885E7-75C6-4151-AF0C-8A2C651AD41A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12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The Joy Of My Salvation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418576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u="sng" dirty="0"/>
              <a:t>God wants us to lead lives full of joy</a:t>
            </a:r>
            <a:r>
              <a:rPr lang="en-US" sz="3200" b="1" dirty="0"/>
              <a:t>.</a:t>
            </a:r>
            <a:br>
              <a:rPr lang="en-US" sz="3200" b="1" dirty="0"/>
            </a:br>
            <a:endParaRPr lang="en-US" dirty="0"/>
          </a:p>
          <a:p>
            <a:r>
              <a:rPr lang="en-US" dirty="0"/>
              <a:t>Jesus told the apostles, John 15:11, </a:t>
            </a:r>
            <a:r>
              <a:rPr lang="en-US" i="1" dirty="0"/>
              <a:t>“These things have I spoken unto you, that my joy may be in you, and (</a:t>
            </a:r>
            <a:r>
              <a:rPr lang="en-US" i="1" u="sng" dirty="0"/>
              <a:t>that) your joy may be made full</a:t>
            </a:r>
            <a:r>
              <a:rPr lang="en-US" i="1" dirty="0"/>
              <a:t>.”</a:t>
            </a:r>
          </a:p>
          <a:p>
            <a:r>
              <a:rPr lang="en-US" dirty="0"/>
              <a:t>John 16:24, </a:t>
            </a:r>
            <a:r>
              <a:rPr lang="en-US" i="1" dirty="0"/>
              <a:t>“Hitherto have ye asked nothing in my name: ask, and ye shall receive, </a:t>
            </a:r>
            <a:r>
              <a:rPr lang="en-US" i="1" u="sng" dirty="0"/>
              <a:t>that your joy may be made full</a:t>
            </a:r>
            <a:r>
              <a:rPr lang="en-US" i="1" dirty="0"/>
              <a:t>.”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8C885E7-75C6-4151-AF0C-8A2C651AD41A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2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The Joy Of My Salvation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" y="1295400"/>
            <a:ext cx="8991600" cy="5355312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“</a:t>
            </a:r>
            <a:r>
              <a:rPr lang="en-US" b="1" u="sng" dirty="0"/>
              <a:t>Joy</a:t>
            </a:r>
            <a:r>
              <a:rPr lang="en-US" b="1" dirty="0"/>
              <a:t> </a:t>
            </a:r>
            <a:r>
              <a:rPr lang="en-US" dirty="0"/>
              <a:t>–</a:t>
            </a:r>
            <a:r>
              <a:rPr lang="en-US" sz="2800" dirty="0"/>
              <a:t> </a:t>
            </a:r>
            <a:r>
              <a:rPr lang="en-US" sz="2800" i="1" dirty="0" err="1"/>
              <a:t>chara</a:t>
            </a:r>
            <a:r>
              <a:rPr lang="en-US" sz="2800" i="1" dirty="0"/>
              <a:t> (</a:t>
            </a:r>
            <a:r>
              <a:rPr lang="en-US" sz="2800" i="1" dirty="0" err="1"/>
              <a:t>khar</a:t>
            </a:r>
            <a:r>
              <a:rPr lang="en-US" sz="2800" i="1" dirty="0"/>
              <a:t>-ah'); cheerfulness, i.e. calm delight” (Strong)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“To rejoice. Joy, rejoicing, gladness.” </a:t>
            </a:r>
            <a:r>
              <a:rPr lang="en-US" sz="2000" dirty="0"/>
              <a:t>(The Complete Word Study Dictionary)</a:t>
            </a:r>
            <a:endParaRPr lang="en-US" sz="2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i="1" dirty="0"/>
              <a:t>“Chara </a:t>
            </a:r>
            <a:r>
              <a:rPr lang="en-US" sz="2800" dirty="0"/>
              <a:t>is closely related to the word </a:t>
            </a:r>
            <a:r>
              <a:rPr lang="en-US" sz="2800" i="1" dirty="0" err="1"/>
              <a:t>charis</a:t>
            </a:r>
            <a:r>
              <a:rPr lang="en-US" sz="2800" dirty="0"/>
              <a:t>, to do something pleasant or agreeable (to one), to do a favor to, gratify … to grant forgiveness, to pardon: 2 Cor 2:7” </a:t>
            </a:r>
            <a:r>
              <a:rPr lang="en-US" sz="2000" dirty="0"/>
              <a:t>(Thayer).</a:t>
            </a:r>
            <a:endParaRPr lang="en-US" sz="28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b="1" i="1" dirty="0" err="1"/>
              <a:t>Charis</a:t>
            </a:r>
            <a:r>
              <a:rPr lang="en-US" sz="2400" b="1" dirty="0"/>
              <a:t> (grace) </a:t>
            </a:r>
            <a:r>
              <a:rPr lang="en-US" sz="2400" dirty="0"/>
              <a:t>is “undeserved favor” which in turn gives joy, pleasure, and delight.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b="1" i="1" dirty="0" err="1"/>
              <a:t>Chara</a:t>
            </a:r>
            <a:r>
              <a:rPr lang="en-US" sz="2400" b="1" dirty="0"/>
              <a:t> (joy), </a:t>
            </a:r>
            <a:r>
              <a:rPr lang="en-US" sz="2400" dirty="0"/>
              <a:t>then, is our response to the undeserved favor of God.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Think </a:t>
            </a:r>
            <a:r>
              <a:rPr lang="en-US" sz="2400" dirty="0"/>
              <a:t>of </a:t>
            </a:r>
            <a:r>
              <a:rPr lang="en-US" b="1" dirty="0"/>
              <a:t>joy </a:t>
            </a:r>
            <a:r>
              <a:rPr lang="en-US" sz="2800" dirty="0"/>
              <a:t>as the happy response to the grace we receive from God.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8C885E7-75C6-4151-AF0C-8A2C651AD41A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3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The Joy Of My Salvation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044184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u="sng" dirty="0"/>
              <a:t>Joy Is In Christ</a:t>
            </a:r>
            <a:r>
              <a:rPr lang="en-US" sz="3200" b="1" dirty="0"/>
              <a:t>.</a:t>
            </a:r>
          </a:p>
          <a:p>
            <a:r>
              <a:rPr lang="en-US" sz="3200" dirty="0"/>
              <a:t>Joy in preaching Christ.</a:t>
            </a:r>
          </a:p>
          <a:p>
            <a:pPr lvl="1"/>
            <a:r>
              <a:rPr lang="en-US" sz="2800" dirty="0"/>
              <a:t>The shepherd who found the lost sheep.</a:t>
            </a:r>
            <a:br>
              <a:rPr lang="en-US" sz="2800" dirty="0"/>
            </a:br>
            <a:r>
              <a:rPr lang="en-US" sz="2800" dirty="0"/>
              <a:t>Luke 15:5, 7; Matthew 13:44</a:t>
            </a:r>
          </a:p>
          <a:p>
            <a:pPr lvl="1"/>
            <a:r>
              <a:rPr lang="en-US" sz="2800" dirty="0"/>
              <a:t>The seventy returned with joy. Luke 10:17</a:t>
            </a:r>
          </a:p>
          <a:p>
            <a:pPr lvl="1"/>
            <a:r>
              <a:rPr lang="en-US" sz="2800" dirty="0"/>
              <a:t>Paul rejoiced when Christ was preached. Philippians 1:18</a:t>
            </a:r>
          </a:p>
          <a:p>
            <a:pPr lvl="1"/>
            <a:r>
              <a:rPr lang="en-US" sz="2800" dirty="0"/>
              <a:t>Converts rejoiced at receiving the gospel.</a:t>
            </a:r>
            <a:br>
              <a:rPr lang="en-US" sz="2800" dirty="0"/>
            </a:br>
            <a:r>
              <a:rPr lang="en-US" sz="2800" dirty="0"/>
              <a:t>Acts 2:46; 4:8; 8:39; 16:34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8C885E7-75C6-4151-AF0C-8A2C651AD41A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4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The Joy Of My Salvation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" y="1481328"/>
            <a:ext cx="8915400" cy="4114973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500" b="1" u="sng" dirty="0"/>
              <a:t>Joy Is Not Dependent On Outward Circumstances</a:t>
            </a:r>
            <a:r>
              <a:rPr lang="en-US" sz="3500" b="1" dirty="0"/>
              <a:t>.</a:t>
            </a:r>
          </a:p>
          <a:p>
            <a:r>
              <a:rPr lang="en-US" sz="2800" dirty="0"/>
              <a:t>Solomon. Book of Ecclesiastes.</a:t>
            </a:r>
          </a:p>
          <a:p>
            <a:r>
              <a:rPr lang="en-US" sz="2800" dirty="0"/>
              <a:t>Moses. cf. Hebrews 11:25</a:t>
            </a:r>
          </a:p>
          <a:p>
            <a:r>
              <a:rPr lang="en-US" sz="2800" dirty="0"/>
              <a:t>The Rich man. Luke 12:16-21</a:t>
            </a:r>
          </a:p>
          <a:p>
            <a:r>
              <a:rPr lang="en-US" sz="2800" dirty="0"/>
              <a:t>Job. Job 19:23ff</a:t>
            </a:r>
          </a:p>
          <a:p>
            <a:r>
              <a:rPr lang="en-US" sz="2800" dirty="0"/>
              <a:t>John 16:22, </a:t>
            </a:r>
            <a:r>
              <a:rPr lang="en-US" sz="2800" i="1" dirty="0"/>
              <a:t>“And ye therefore now have sorrow: but I will see you again, and your heart shall rejoice, </a:t>
            </a:r>
            <a:r>
              <a:rPr lang="en-US" sz="2800" i="1" u="sng" dirty="0"/>
              <a:t>and your joy no one taketh away from you</a:t>
            </a:r>
            <a:r>
              <a:rPr lang="en-US" sz="2800" i="1" dirty="0"/>
              <a:t>.”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8C885E7-75C6-4151-AF0C-8A2C651AD41A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5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The Joy Of My Salvation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1362" y="1481328"/>
            <a:ext cx="8458200" cy="3242426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500" b="1" u="sng" dirty="0"/>
              <a:t>Some who found real joy</a:t>
            </a:r>
            <a:r>
              <a:rPr lang="en-US" sz="3500" b="1" dirty="0"/>
              <a:t>.</a:t>
            </a:r>
          </a:p>
          <a:p>
            <a:r>
              <a:rPr lang="en-US" sz="2800" dirty="0"/>
              <a:t>Hebrews who were persecuted. Hebrews 10:32ff</a:t>
            </a:r>
          </a:p>
          <a:p>
            <a:r>
              <a:rPr lang="en-US" sz="2800" dirty="0"/>
              <a:t>Apostles rejoiced. Acts 5:41</a:t>
            </a:r>
          </a:p>
          <a:p>
            <a:r>
              <a:rPr lang="en-US" sz="2800" dirty="0"/>
              <a:t>Paul and Silas in prison. Acts 16:25; 1 Thessalonians 2:2</a:t>
            </a:r>
          </a:p>
          <a:p>
            <a:r>
              <a:rPr lang="en-US" sz="2800" dirty="0"/>
              <a:t>Paul about to be executed. 2 Timothy 4:6-8</a:t>
            </a:r>
          </a:p>
          <a:p>
            <a:r>
              <a:rPr lang="en-US" sz="2800" dirty="0"/>
              <a:t>Joy and suffering are related. Matthew 5:11-12; </a:t>
            </a:r>
            <a:br>
              <a:rPr lang="en-US" sz="2800" dirty="0"/>
            </a:br>
            <a:r>
              <a:rPr lang="en-US" sz="2800" dirty="0"/>
              <a:t>1 Peter 4:12-16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8C885E7-75C6-4151-AF0C-8A2C651AD41A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6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The Joy Of My Salvation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81328"/>
            <a:ext cx="8534400" cy="4450449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u="sng" dirty="0"/>
              <a:t>What Gives A Christian Such Joy</a:t>
            </a:r>
            <a:r>
              <a:rPr lang="en-US" sz="3200" b="1" dirty="0"/>
              <a:t>?</a:t>
            </a:r>
          </a:p>
          <a:p>
            <a:r>
              <a:rPr lang="en-US" sz="2800" dirty="0"/>
              <a:t>The promises of God. 1 Peter 1:3ff; Psalms 33:21; Romans 5:2; cf. Romans 12:12; Romans 15:13</a:t>
            </a:r>
          </a:p>
          <a:p>
            <a:pPr>
              <a:buNone/>
            </a:pPr>
            <a:r>
              <a:rPr lang="en-US" sz="2800" i="1" dirty="0"/>
              <a:t>“I will in no wise fail thee, neither will I in any wise forsake thee.”</a:t>
            </a:r>
            <a:r>
              <a:rPr lang="en-US" sz="2800" dirty="0"/>
              <a:t> Hebrews 13:5</a:t>
            </a:r>
          </a:p>
          <a:p>
            <a:r>
              <a:rPr lang="en-US" sz="2800" dirty="0"/>
              <a:t>Our names are written in heaven. Luke 10:20</a:t>
            </a:r>
          </a:p>
          <a:p>
            <a:r>
              <a:rPr lang="en-US" sz="2800" dirty="0"/>
              <a:t>Rejoice </a:t>
            </a:r>
            <a:r>
              <a:rPr lang="en-US" sz="2800" i="1" dirty="0"/>
              <a:t>“In the Lord.” </a:t>
            </a:r>
            <a:r>
              <a:rPr lang="en-US" sz="2800" dirty="0"/>
              <a:t>Philippians 3:1; 4:4</a:t>
            </a:r>
          </a:p>
          <a:p>
            <a:r>
              <a:rPr lang="en-US" sz="2800" i="1" dirty="0"/>
              <a:t>“I bring you tidings of great joy.”</a:t>
            </a:r>
            <a:r>
              <a:rPr lang="en-US" sz="2800" dirty="0"/>
              <a:t> Luke 2:10</a:t>
            </a:r>
          </a:p>
          <a:p>
            <a:r>
              <a:rPr lang="en-US" sz="2800" dirty="0"/>
              <a:t>The word of God. Psalms 1:2; Psalms 19:8, 10; </a:t>
            </a:r>
            <a:br>
              <a:rPr lang="en-US" sz="2800" dirty="0"/>
            </a:br>
            <a:r>
              <a:rPr lang="en-US" sz="2800" dirty="0"/>
              <a:t>Psalms 119:14, 16, 111, 162, 165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8C885E7-75C6-4151-AF0C-8A2C651AD41A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7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The Joy Of My Salvation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7065" y="1481328"/>
            <a:ext cx="8610600" cy="4879797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500" b="1" u="sng" dirty="0"/>
              <a:t>What Gives A Christian Such Joy</a:t>
            </a:r>
            <a:r>
              <a:rPr lang="en-US" sz="3500" b="1" dirty="0"/>
              <a:t>?</a:t>
            </a:r>
          </a:p>
          <a:p>
            <a:r>
              <a:rPr lang="en-US" sz="2800" dirty="0"/>
              <a:t>Preaching of Philip in Samaria. Acts 8:4-8</a:t>
            </a:r>
          </a:p>
          <a:p>
            <a:r>
              <a:rPr lang="en-US" sz="2800" dirty="0"/>
              <a:t>Preaching of Philip to the Eunuch. Acts 8:39</a:t>
            </a:r>
          </a:p>
          <a:p>
            <a:r>
              <a:rPr lang="en-US" sz="2800" dirty="0"/>
              <a:t>Fellowship of the saints. Philippians 1:3-4</a:t>
            </a:r>
          </a:p>
          <a:p>
            <a:r>
              <a:rPr lang="en-US" sz="2800" dirty="0"/>
              <a:t>Thankfulness with joy is viewed as the undertone of the Philippian letter. 1:18, 25; 2:17-18, 28-29; 3:1; 4:1, 4, 10</a:t>
            </a:r>
          </a:p>
          <a:p>
            <a:r>
              <a:rPr lang="en-US" sz="2800" dirty="0"/>
              <a:t>Paul thanked God for his brethren. Romans 1:8; </a:t>
            </a:r>
            <a:br>
              <a:rPr lang="en-US" sz="2800" dirty="0"/>
            </a:br>
            <a:r>
              <a:rPr lang="en-US" sz="2800" dirty="0"/>
              <a:t>1 Corinthians 1:4; Philemon 4, </a:t>
            </a:r>
            <a:r>
              <a:rPr lang="en-US" sz="2800" i="1" dirty="0"/>
              <a:t>“We give thanks …” </a:t>
            </a:r>
            <a:r>
              <a:rPr lang="en-US" sz="2800" dirty="0"/>
              <a:t>Colossians 1:3; 1 Thessalonians 1:2; 2 Thessalonians 1:3</a:t>
            </a:r>
          </a:p>
          <a:p>
            <a:r>
              <a:rPr lang="en-US" sz="2800" dirty="0"/>
              <a:t>We should rejoice at the anticipation of being with our brethren. 1 Thessalonians 3:6-9; Philemon 7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8C885E7-75C6-4151-AF0C-8A2C651AD41A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8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The Joy Of My Salvation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264072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u="sng" dirty="0"/>
              <a:t>What Does This Mean To The Christian</a:t>
            </a:r>
            <a:r>
              <a:rPr lang="en-US" sz="3200" b="1" dirty="0"/>
              <a:t>?</a:t>
            </a:r>
          </a:p>
          <a:p>
            <a:r>
              <a:rPr lang="en-US" sz="2800" dirty="0"/>
              <a:t>Count it all joy … James 1:2-4</a:t>
            </a:r>
          </a:p>
          <a:p>
            <a:r>
              <a:rPr lang="en-US" sz="2800" dirty="0"/>
              <a:t>Cultivates patience. Hebrews 10:32ff</a:t>
            </a:r>
          </a:p>
          <a:p>
            <a:r>
              <a:rPr lang="en-US" sz="2800" dirty="0"/>
              <a:t>Changes our perspective. Hebrews 12:2; </a:t>
            </a:r>
            <a:br>
              <a:rPr lang="en-US" sz="2800" dirty="0"/>
            </a:br>
            <a:r>
              <a:rPr lang="en-US" sz="2800" dirty="0"/>
              <a:t>See 2 Corinthians 11:23; 2 Corinthians 4:17ff;</a:t>
            </a:r>
            <a:br>
              <a:rPr lang="en-US" sz="2800" dirty="0"/>
            </a:br>
            <a:r>
              <a:rPr lang="en-US" sz="2800" dirty="0"/>
              <a:t>Romans 8:18; 1 Peter 1:8; 1 Peter 4:13; Jude 24</a:t>
            </a:r>
            <a:endParaRPr lang="en-US" sz="280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8C885E7-75C6-4151-AF0C-8A2C651AD41A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9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theme1.xml><?xml version="1.0" encoding="utf-8"?>
<a:theme xmlns:a="http://schemas.openxmlformats.org/drawingml/2006/main" name="Theme17">
  <a:themeElements>
    <a:clrScheme name="5-00332 CSO Summit 2008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ECDFA7"/>
      </a:accent1>
      <a:accent2>
        <a:srgbClr val="4F6E9B"/>
      </a:accent2>
      <a:accent3>
        <a:srgbClr val="936553"/>
      </a:accent3>
      <a:accent4>
        <a:srgbClr val="88A17B"/>
      </a:accent4>
      <a:accent5>
        <a:srgbClr val="B8977E"/>
      </a:accent5>
      <a:accent6>
        <a:srgbClr val="99B5D3"/>
      </a:accent6>
      <a:hlink>
        <a:srgbClr val="050595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4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dirty="0" err="1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heme17" id="{6C6C4A6E-9A3E-4319-87A1-D7420EBA1527}" vid="{827AC071-4273-4F69-BBB3-61933489B5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Theme17</Template>
  <TotalTime>1873</TotalTime>
  <Words>958</Words>
  <Application>Microsoft Office PowerPoint</Application>
  <PresentationFormat>On-screen Show (4:3)</PresentationFormat>
  <Paragraphs>90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Verdana</vt:lpstr>
      <vt:lpstr>Wingdings</vt:lpstr>
      <vt:lpstr>Theme17</vt:lpstr>
      <vt:lpstr>“The Joy Of Thy Salvation”</vt:lpstr>
      <vt:lpstr>The Joy Of My Salvation</vt:lpstr>
      <vt:lpstr>The Joy Of My Salvation</vt:lpstr>
      <vt:lpstr>The Joy Of My Salvation</vt:lpstr>
      <vt:lpstr>The Joy Of My Salvation</vt:lpstr>
      <vt:lpstr>The Joy Of My Salvation</vt:lpstr>
      <vt:lpstr>The Joy Of My Salvation</vt:lpstr>
      <vt:lpstr>The Joy Of My Salvation</vt:lpstr>
      <vt:lpstr>The Joy Of My Salvation</vt:lpstr>
      <vt:lpstr>The Joy Of My Salvation</vt:lpstr>
      <vt:lpstr>The Joy Of My Salvation</vt:lpstr>
      <vt:lpstr>Conclusion: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Joy Of My Salvation (2)</dc:title>
  <dc:creator>Micky Galloway</dc:creator>
  <cp:lastModifiedBy>Richard Lidh</cp:lastModifiedBy>
  <cp:revision>30</cp:revision>
  <cp:lastPrinted>2023-02-17T18:28:26Z</cp:lastPrinted>
  <dcterms:created xsi:type="dcterms:W3CDTF">2013-12-01T15:10:22Z</dcterms:created>
  <dcterms:modified xsi:type="dcterms:W3CDTF">2023-02-17T18:29:02Z</dcterms:modified>
</cp:coreProperties>
</file>